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Domine SemiBold"/>
      <p:regular r:id="rId26"/>
      <p:bold r:id="rId27"/>
    </p:embeddedFont>
    <p:embeddedFont>
      <p:font typeface="Domine"/>
      <p:regular r:id="rId28"/>
      <p:bold r:id="rId29"/>
    </p:embeddedFont>
    <p:embeddedFont>
      <p:font typeface="Urbanis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omineSemiBold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Domine-regular.fntdata"/><Relationship Id="rId27" Type="http://schemas.openxmlformats.org/officeDocument/2006/relationships/font" Target="fonts/Domine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omin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Urbanist-bold.fntdata"/><Relationship Id="rId30" Type="http://schemas.openxmlformats.org/officeDocument/2006/relationships/font" Target="fonts/Urbanist-regular.fntdata"/><Relationship Id="rId11" Type="http://schemas.openxmlformats.org/officeDocument/2006/relationships/slide" Target="slides/slide6.xml"/><Relationship Id="rId33" Type="http://schemas.openxmlformats.org/officeDocument/2006/relationships/font" Target="fonts/Urbanist-boldItalic.fntdata"/><Relationship Id="rId10" Type="http://schemas.openxmlformats.org/officeDocument/2006/relationships/slide" Target="slides/slide5.xml"/><Relationship Id="rId32" Type="http://schemas.openxmlformats.org/officeDocument/2006/relationships/font" Target="fonts/Urbanis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36b4b6ac7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436b4b6ac7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355ddd135_2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4355ddd135_2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355ddd135_2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4355ddd135_2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355ddd135_2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4355ddd135_2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355ddd135_2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4355ddd135_2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3794d7ca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3794d7ca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355ddd135_2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4355ddd135_2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36b4b6ac7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36b4b6ac7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36b4b6ac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436b4b6ac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8" name="Google Shape;5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" name="Google Shape;62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" name="Google Shape;63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7" name="Google Shape;67;p15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15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15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5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5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5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76" name="Google Shape;76;p16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" name="Google Shape;84;p16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16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6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6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4.xml"/><Relationship Id="rId4" Type="http://schemas.openxmlformats.org/officeDocument/2006/relationships/slide" Target="/ppt/slides/slide5.xml"/><Relationship Id="rId5" Type="http://schemas.openxmlformats.org/officeDocument/2006/relationships/slide" Target="/ppt/slides/slide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3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11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ctrTitle"/>
          </p:nvPr>
        </p:nvSpPr>
        <p:spPr>
          <a:xfrm>
            <a:off x="2996550" y="438050"/>
            <a:ext cx="3150900" cy="82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rPr>
              <a:t>Aero</a:t>
            </a:r>
            <a:r>
              <a:rPr lang="en-GB" sz="4800">
                <a:solidFill>
                  <a:srgbClr val="38761D"/>
                </a:solidFill>
                <a:latin typeface="Domine"/>
                <a:ea typeface="Domine"/>
                <a:cs typeface="Domine"/>
                <a:sym typeface="Domine"/>
              </a:rPr>
              <a:t>Green</a:t>
            </a:r>
            <a:endParaRPr>
              <a:solidFill>
                <a:srgbClr val="38761D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93" name="Google Shape;93;p17"/>
          <p:cNvSpPr txBox="1"/>
          <p:nvPr>
            <p:ph idx="1" type="subTitle"/>
          </p:nvPr>
        </p:nvSpPr>
        <p:spPr>
          <a:xfrm>
            <a:off x="2913296" y="1160950"/>
            <a:ext cx="33174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4800">
                <a:solidFill>
                  <a:srgbClr val="F1F6F9"/>
                </a:solidFill>
                <a:latin typeface="Urbanist"/>
                <a:ea typeface="Urbanist"/>
                <a:cs typeface="Urbanist"/>
                <a:sym typeface="Urbanist"/>
              </a:rPr>
              <a:t>Enabling Sustainable Skies</a:t>
            </a:r>
            <a:endParaRPr sz="5200">
              <a:solidFill>
                <a:srgbClr val="F1F6F9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12A3E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2359690" y="1160950"/>
            <a:ext cx="328800" cy="328800"/>
          </a:xfrm>
          <a:prstGeom prst="ellipse">
            <a:avLst/>
          </a:prstGeom>
          <a:solidFill>
            <a:srgbClr val="4791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6455490" y="1160950"/>
            <a:ext cx="328800" cy="328800"/>
          </a:xfrm>
          <a:prstGeom prst="ellipse">
            <a:avLst/>
          </a:prstGeom>
          <a:solidFill>
            <a:srgbClr val="4791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6F9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233800" y="467700"/>
            <a:ext cx="42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720">
                <a:latin typeface="Domine"/>
                <a:ea typeface="Domine"/>
                <a:cs typeface="Domine"/>
                <a:sym typeface="Domine"/>
              </a:rPr>
              <a:t>System Flow Diagram</a:t>
            </a:r>
            <a:endParaRPr sz="2720">
              <a:latin typeface="Domine"/>
              <a:ea typeface="Domine"/>
              <a:cs typeface="Domine"/>
              <a:sym typeface="Domi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20"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84" name="Google Shape;184;p26"/>
          <p:cNvSpPr txBox="1"/>
          <p:nvPr/>
        </p:nvSpPr>
        <p:spPr>
          <a:xfrm>
            <a:off x="233800" y="1040400"/>
            <a:ext cx="13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63" y="1328800"/>
            <a:ext cx="7914286" cy="339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6F9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233800" y="467700"/>
            <a:ext cx="292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720">
                <a:latin typeface="Domine"/>
                <a:ea typeface="Domine"/>
                <a:cs typeface="Domine"/>
                <a:sym typeface="Domine"/>
              </a:rPr>
              <a:t>User Interface</a:t>
            </a:r>
            <a:endParaRPr sz="2720"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233800" y="1040400"/>
            <a:ext cx="13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rbanist"/>
                <a:ea typeface="Urbanist"/>
                <a:cs typeface="Urbanist"/>
                <a:sym typeface="Urbanist"/>
              </a:rPr>
              <a:t>Landing Page</a:t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523" y="1440600"/>
            <a:ext cx="5834976" cy="31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6F9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233800" y="467700"/>
            <a:ext cx="282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720">
                <a:latin typeface="Domine"/>
                <a:ea typeface="Domine"/>
                <a:cs typeface="Domine"/>
                <a:sym typeface="Domine"/>
              </a:rPr>
              <a:t>User Interface</a:t>
            </a:r>
            <a:endParaRPr sz="2720"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233800" y="1040400"/>
            <a:ext cx="13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Dashboard</a:t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49" y="1440600"/>
            <a:ext cx="6394699" cy="344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6F9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233800" y="467700"/>
            <a:ext cx="42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720">
                <a:latin typeface="Domine"/>
                <a:ea typeface="Domine"/>
                <a:cs typeface="Domine"/>
                <a:sym typeface="Domine"/>
              </a:rPr>
              <a:t>User Interface</a:t>
            </a:r>
            <a:endParaRPr sz="2720">
              <a:latin typeface="Domine"/>
              <a:ea typeface="Domine"/>
              <a:cs typeface="Domine"/>
              <a:sym typeface="Domi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20"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233800" y="1040400"/>
            <a:ext cx="13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rbanist"/>
                <a:ea typeface="Urbanist"/>
                <a:cs typeface="Urbanist"/>
                <a:sym typeface="Urbanist"/>
              </a:rPr>
              <a:t>Marketplace</a:t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023" y="1568925"/>
            <a:ext cx="5713949" cy="307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Domine"/>
                <a:ea typeface="Domine"/>
                <a:cs typeface="Domine"/>
                <a:sym typeface="Domine"/>
              </a:rPr>
              <a:t>Conclusion</a:t>
            </a:r>
            <a:endParaRPr>
              <a:latin typeface="Domine"/>
              <a:ea typeface="Domine"/>
              <a:cs typeface="Domine"/>
              <a:sym typeface="Domi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idx="4294967295" type="body"/>
          </p:nvPr>
        </p:nvSpPr>
        <p:spPr>
          <a:xfrm>
            <a:off x="850450" y="1492175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100">
                <a:solidFill>
                  <a:srgbClr val="FFFFFF"/>
                </a:solidFill>
                <a:latin typeface="Domine"/>
                <a:ea typeface="Domine"/>
                <a:cs typeface="Domine"/>
                <a:sym typeface="Domine"/>
              </a:rPr>
              <a:t>The Aircraft Sustainability Platform connects stakeholders, enabling collaborative repurposing and recycling of end-of-life components. The platform revolutionises aircraft sustainability for a greener future by optimising resources, promoting environmental sustainability, maintaining regulatory compliance, and offering commercial opportunities.</a:t>
            </a:r>
            <a:endParaRPr sz="2100">
              <a:solidFill>
                <a:srgbClr val="FFFFFF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  <a:latin typeface="Domine"/>
                <a:ea typeface="Domine"/>
                <a:cs typeface="Domine"/>
                <a:sym typeface="Domine"/>
              </a:rPr>
              <a:t>Thank you.</a:t>
            </a:r>
            <a:endParaRPr>
              <a:latin typeface="Domine"/>
              <a:ea typeface="Domine"/>
              <a:cs typeface="Domine"/>
              <a:sym typeface="Domi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729450" y="1322450"/>
            <a:ext cx="70101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Domine SemiBold"/>
                <a:ea typeface="Domine SemiBold"/>
                <a:cs typeface="Domine SemiBold"/>
                <a:sym typeface="Domine SemiBold"/>
              </a:rPr>
              <a:t>Team </a:t>
            </a:r>
            <a:r>
              <a:rPr lang="en-GB" sz="2500">
                <a:solidFill>
                  <a:srgbClr val="00BFA5"/>
                </a:solidFill>
                <a:latin typeface="Domine SemiBold"/>
                <a:ea typeface="Domine SemiBold"/>
                <a:cs typeface="Domine SemiBold"/>
                <a:sym typeface="Domine SemiBold"/>
              </a:rPr>
              <a:t>AeroDev</a:t>
            </a:r>
            <a:r>
              <a:rPr lang="en-GB" sz="2500">
                <a:latin typeface="Domine SemiBold"/>
                <a:ea typeface="Domine SemiBold"/>
                <a:cs typeface="Domine SemiBold"/>
                <a:sym typeface="Domine SemiBold"/>
              </a:rPr>
              <a:t> :</a:t>
            </a:r>
            <a:endParaRPr sz="2500">
              <a:latin typeface="Domine SemiBold"/>
              <a:ea typeface="Domine SemiBold"/>
              <a:cs typeface="Domine SemiBold"/>
              <a:sym typeface="Domine SemiBold"/>
            </a:endParaRPr>
          </a:p>
        </p:txBody>
      </p:sp>
      <p:sp>
        <p:nvSpPr>
          <p:cNvPr id="101" name="Google Shape;101;p18"/>
          <p:cNvSpPr txBox="1"/>
          <p:nvPr>
            <p:ph idx="4294967295" type="body"/>
          </p:nvPr>
        </p:nvSpPr>
        <p:spPr>
          <a:xfrm>
            <a:off x="729450" y="1840125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Domine"/>
                <a:ea typeface="Domine"/>
                <a:cs typeface="Domine"/>
                <a:sym typeface="Domine"/>
              </a:rPr>
              <a:t>Deepak Singh(Leader)</a:t>
            </a:r>
            <a:endParaRPr sz="1700">
              <a:solidFill>
                <a:srgbClr val="FFFFFF"/>
              </a:solidFill>
              <a:latin typeface="Domine"/>
              <a:ea typeface="Domine"/>
              <a:cs typeface="Domine"/>
              <a:sym typeface="Domine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Domine"/>
                <a:ea typeface="Domine"/>
                <a:cs typeface="Domine"/>
                <a:sym typeface="Domine"/>
              </a:rPr>
              <a:t>Babitha Kumari</a:t>
            </a:r>
            <a:endParaRPr sz="1700">
              <a:solidFill>
                <a:srgbClr val="FFFFFF"/>
              </a:solidFill>
              <a:latin typeface="Domine"/>
              <a:ea typeface="Domine"/>
              <a:cs typeface="Domine"/>
              <a:sym typeface="Domine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Domine"/>
                <a:ea typeface="Domine"/>
                <a:cs typeface="Domine"/>
                <a:sym typeface="Domine"/>
              </a:rPr>
              <a:t>Debasish Biswal</a:t>
            </a:r>
            <a:endParaRPr sz="1700">
              <a:solidFill>
                <a:srgbClr val="FFFFFF"/>
              </a:solidFill>
              <a:latin typeface="Domine"/>
              <a:ea typeface="Domine"/>
              <a:cs typeface="Domine"/>
              <a:sym typeface="Domine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Domine"/>
                <a:ea typeface="Domine"/>
                <a:cs typeface="Domine"/>
                <a:sym typeface="Domine"/>
              </a:rPr>
              <a:t>Adithya R Pai</a:t>
            </a:r>
            <a:endParaRPr sz="1700">
              <a:solidFill>
                <a:srgbClr val="FFFFFF"/>
              </a:solidFill>
              <a:latin typeface="Domine"/>
              <a:ea typeface="Domine"/>
              <a:cs typeface="Domine"/>
              <a:sym typeface="Domine"/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Domine"/>
                <a:ea typeface="Domine"/>
                <a:cs typeface="Domine"/>
                <a:sym typeface="Domine"/>
              </a:rPr>
              <a:t>Vanshika Saini</a:t>
            </a:r>
            <a:endParaRPr sz="1700">
              <a:solidFill>
                <a:srgbClr val="FFFFFF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6F9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>
          <a:xfrm>
            <a:off x="3167963" y="231146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12A3E"/>
                </a:solidFill>
                <a:uFill>
                  <a:noFill/>
                </a:uFill>
                <a:latin typeface="Urbanist"/>
                <a:ea typeface="Urbanist"/>
                <a:cs typeface="Urbanist"/>
                <a:sym typeface="Urbanis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300">
              <a:solidFill>
                <a:srgbClr val="212A3E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3167963" y="271316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12A3E"/>
                </a:solidFill>
                <a:uFill>
                  <a:noFill/>
                </a:uFill>
                <a:latin typeface="Urbanist"/>
                <a:ea typeface="Urbanist"/>
                <a:cs typeface="Urbanist"/>
                <a:sym typeface="Urbanis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Problems to solve</a:t>
            </a:r>
            <a:endParaRPr sz="1300">
              <a:solidFill>
                <a:srgbClr val="212A3E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3167963" y="311486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12A3E"/>
                </a:solidFill>
                <a:uFill>
                  <a:noFill/>
                </a:uFill>
                <a:latin typeface="Urbanist"/>
                <a:ea typeface="Urbanist"/>
                <a:cs typeface="Urbanist"/>
                <a:sym typeface="Urbanis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objective</a:t>
            </a:r>
            <a:endParaRPr sz="1300">
              <a:solidFill>
                <a:srgbClr val="212A3E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3167963" y="351656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12A3E"/>
                </a:solidFill>
                <a:latin typeface="Urbanist"/>
                <a:ea typeface="Urbanist"/>
                <a:cs typeface="Urbanist"/>
                <a:sym typeface="Urbanist"/>
              </a:rPr>
              <a:t>The Solution</a:t>
            </a:r>
            <a:endParaRPr sz="1300">
              <a:solidFill>
                <a:srgbClr val="212A3E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5322557" y="231146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12A3E"/>
                </a:solidFill>
                <a:latin typeface="Urbanist"/>
                <a:ea typeface="Urbanist"/>
                <a:cs typeface="Urbanist"/>
                <a:sym typeface="Urbanist"/>
              </a:rPr>
              <a:t>User Interface</a:t>
            </a:r>
            <a:endParaRPr sz="1300">
              <a:solidFill>
                <a:srgbClr val="212A3E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5322549" y="2713175"/>
            <a:ext cx="19098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12A3E"/>
                </a:solidFill>
                <a:latin typeface="Urbanist"/>
                <a:ea typeface="Urbanist"/>
                <a:cs typeface="Urbanist"/>
                <a:sym typeface="Urbanist"/>
              </a:rPr>
              <a:t>Technical Architecture</a:t>
            </a:r>
            <a:endParaRPr sz="1300">
              <a:solidFill>
                <a:srgbClr val="212A3E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5322549" y="3114875"/>
            <a:ext cx="19098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12A3E"/>
                </a:solidFill>
                <a:latin typeface="Urbanist"/>
                <a:ea typeface="Urbanist"/>
                <a:cs typeface="Urbanist"/>
                <a:sym typeface="Urbanist"/>
              </a:rPr>
              <a:t>System Flow diagram</a:t>
            </a:r>
            <a:endParaRPr sz="1300">
              <a:solidFill>
                <a:srgbClr val="212A3E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5322557" y="351656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12A3E"/>
                </a:solidFill>
                <a:latin typeface="Urbanist"/>
                <a:ea typeface="Urbanist"/>
                <a:cs typeface="Urbanist"/>
                <a:sym typeface="Urbanist"/>
              </a:rPr>
              <a:t>Conclusion</a:t>
            </a:r>
            <a:endParaRPr sz="1300">
              <a:solidFill>
                <a:srgbClr val="212A3E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7504135" y="231146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212A3E"/>
                </a:solidFill>
                <a:uFill>
                  <a:noFill/>
                </a:uFill>
                <a:latin typeface="Urbanist"/>
                <a:ea typeface="Urbanist"/>
                <a:cs typeface="Urbanist"/>
                <a:sym typeface="Urbanis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Team</a:t>
            </a:r>
            <a:endParaRPr sz="1300">
              <a:solidFill>
                <a:srgbClr val="212A3E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-710000" y="1519050"/>
            <a:ext cx="2105400" cy="2105400"/>
          </a:xfrm>
          <a:prstGeom prst="ellipse">
            <a:avLst/>
          </a:prstGeom>
          <a:solidFill>
            <a:srgbClr val="3948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6" name="Google Shape;116;p19"/>
          <p:cNvSpPr txBox="1"/>
          <p:nvPr>
            <p:ph type="title"/>
          </p:nvPr>
        </p:nvSpPr>
        <p:spPr>
          <a:xfrm>
            <a:off x="177050" y="2304150"/>
            <a:ext cx="1341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Domine"/>
                <a:ea typeface="Domine"/>
                <a:cs typeface="Domine"/>
                <a:sym typeface="Domine"/>
              </a:rPr>
              <a:t>Agenda</a:t>
            </a:r>
            <a:endParaRPr>
              <a:solidFill>
                <a:srgbClr val="FFFFFF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6F9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omine"/>
                <a:ea typeface="Domine"/>
                <a:cs typeface="Domine"/>
                <a:sym typeface="Domine"/>
              </a:rPr>
              <a:t>Overview</a:t>
            </a:r>
            <a:endParaRPr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11700" y="1384200"/>
            <a:ext cx="7639200" cy="17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15">
                <a:latin typeface="Urbanist"/>
                <a:ea typeface="Urbanist"/>
                <a:cs typeface="Urbanist"/>
                <a:sym typeface="Urbanist"/>
              </a:rPr>
              <a:t>The aviation industry is under pressure to reduce its environmental impact, particularly in terms of greenhouse gas emissions. Recycling and repurposing end-of-life aircraft components is an important area for improvement. However, this process is complex and requires coordination among multiple stakeholders.</a:t>
            </a:r>
            <a:endParaRPr sz="2015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descr="shutterstock_429987889_edited.jpg" id="123" name="Google Shape;123;p20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16595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6F9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1087900" y="1019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omine"/>
                <a:ea typeface="Domine"/>
                <a:cs typeface="Domine"/>
                <a:sym typeface="Domine"/>
              </a:rPr>
              <a:t>Problems to solve</a:t>
            </a:r>
            <a:endParaRPr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1087890" y="19245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1</a:t>
            </a:r>
            <a:endParaRPr b="1" sz="800">
              <a:solidFill>
                <a:srgbClr val="FFFFFF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1534791" y="18166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latin typeface="Urbanist"/>
                <a:ea typeface="Urbanist"/>
                <a:cs typeface="Urbanist"/>
                <a:sym typeface="Urbanist"/>
              </a:rPr>
              <a:t>Lack of Coordination: There is often a lack of efficient coordination between aircraft manufacturers, airlines, and recycling facilities, resulting in inefficient or fragmented recycling processes.</a:t>
            </a:r>
            <a:endParaRPr sz="110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1087890" y="31469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2</a:t>
            </a:r>
            <a:endParaRPr b="1" sz="800">
              <a:solidFill>
                <a:srgbClr val="FFFFFF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1534791" y="305072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latin typeface="Urbanist"/>
                <a:ea typeface="Urbanist"/>
                <a:cs typeface="Urbanist"/>
                <a:sym typeface="Urbanist"/>
              </a:rPr>
              <a:t>Resource Efficiency: Many valuable materials and components within retired aircraft are not effectively identified, tracked, and recovered for reuse or recycling, leading to a significant waste of resources.</a:t>
            </a:r>
            <a:endParaRPr sz="110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3" name="Google Shape;133;p21"/>
          <p:cNvSpPr/>
          <p:nvPr/>
        </p:nvSpPr>
        <p:spPr>
          <a:xfrm>
            <a:off x="4777909" y="19245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3</a:t>
            </a:r>
            <a:endParaRPr b="1" sz="800">
              <a:solidFill>
                <a:srgbClr val="FFFFFF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5223212" y="18166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latin typeface="Urbanist"/>
                <a:ea typeface="Urbanist"/>
                <a:cs typeface="Urbanist"/>
                <a:sym typeface="Urbanist"/>
              </a:rPr>
              <a:t>Economic Viability: Developing cost-effective and financially viable recycling solutions is essential to encourage the adoption of sustainable practices within the aviation industry.</a:t>
            </a:r>
            <a:endParaRPr sz="110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4777909" y="31469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4</a:t>
            </a:r>
            <a:endParaRPr b="1" sz="800">
              <a:solidFill>
                <a:srgbClr val="FFFFFF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5223212" y="305072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latin typeface="Urbanist"/>
                <a:ea typeface="Urbanist"/>
                <a:cs typeface="Urbanist"/>
                <a:sym typeface="Urbanist"/>
              </a:rPr>
              <a:t>Data Management: There is a need for effective data management systems that track the lifecycle of components, provide traceability, and enable informed decision-making in the recycling and repurposing processes.</a:t>
            </a:r>
            <a:endParaRPr sz="1100"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729450" y="1322450"/>
            <a:ext cx="70101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Domine SemiBold"/>
                <a:ea typeface="Domine SemiBold"/>
                <a:cs typeface="Domine SemiBold"/>
                <a:sym typeface="Domine SemiBold"/>
              </a:rPr>
              <a:t>Project objective</a:t>
            </a:r>
            <a:endParaRPr sz="2500">
              <a:latin typeface="Domine SemiBold"/>
              <a:ea typeface="Domine SemiBold"/>
              <a:cs typeface="Domine SemiBold"/>
              <a:sym typeface="Domine SemiBold"/>
            </a:endParaRPr>
          </a:p>
        </p:txBody>
      </p:sp>
      <p:sp>
        <p:nvSpPr>
          <p:cNvPr id="142" name="Google Shape;142;p22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Domine"/>
                <a:ea typeface="Domine"/>
                <a:cs typeface="Domine"/>
                <a:sym typeface="Domine"/>
              </a:rPr>
              <a:t>Create an aircraft sustainability platform connecting manufacturers, airlines, and recycling facilities for collaborative end-of-life component repurposing and recycling. Improve resource utilization, environmental sustainability, compliance, and economic opportunities in aviation. Revolutionize component management.</a:t>
            </a:r>
            <a:endParaRPr sz="1700">
              <a:solidFill>
                <a:srgbClr val="FFFFFF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6F9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/>
          <p:nvPr/>
        </p:nvSpPr>
        <p:spPr>
          <a:xfrm>
            <a:off x="6122400" y="0"/>
            <a:ext cx="3021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 txBox="1"/>
          <p:nvPr>
            <p:ph type="title"/>
          </p:nvPr>
        </p:nvSpPr>
        <p:spPr>
          <a:xfrm>
            <a:off x="478825" y="2169900"/>
            <a:ext cx="29226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220">
                <a:latin typeface="Domine"/>
                <a:ea typeface="Domine"/>
                <a:cs typeface="Domine"/>
                <a:sym typeface="Domine"/>
              </a:rPr>
              <a:t>The Solution:</a:t>
            </a:r>
            <a:endParaRPr sz="3220"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4617750" y="464775"/>
            <a:ext cx="2832900" cy="1438200"/>
          </a:xfrm>
          <a:prstGeom prst="rect">
            <a:avLst/>
          </a:prstGeom>
          <a:solidFill>
            <a:srgbClr val="00BFA5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117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A that platform enables seamless communication and collaboration among aircraft manufacturers, airlines, and recycling facilities, fostering a cooperative ecosystem for sustainable component management.</a:t>
            </a:r>
            <a:r>
              <a:rPr lang="en-GB" sz="1117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sz="1117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5747950" y="2070625"/>
            <a:ext cx="2832900" cy="1417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117">
                <a:latin typeface="Urbanist"/>
                <a:ea typeface="Urbanist"/>
                <a:cs typeface="Urbanist"/>
                <a:sym typeface="Urbanist"/>
              </a:rPr>
              <a:t>Comprehensive reporting and analytics capabilities, offering stakeholders insights into their sustainability efforts, environmental impact, and resource utilization, enabling informed decision-making</a:t>
            </a:r>
            <a:endParaRPr sz="1117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5474625" y="3655775"/>
            <a:ext cx="2832900" cy="1380300"/>
          </a:xfrm>
          <a:prstGeom prst="rect">
            <a:avLst/>
          </a:prstGeom>
          <a:solidFill>
            <a:srgbClr val="00BFA5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Data-driven insights to optimize the utilization of valuable materials and components from retired aircraft, minimizing waste and promoting resource efficiency.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6F9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1041725" y="472800"/>
            <a:ext cx="251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720">
                <a:latin typeface="Domine"/>
                <a:ea typeface="Domine"/>
                <a:cs typeface="Domine"/>
                <a:sym typeface="Domine"/>
              </a:rPr>
              <a:t>Key Features</a:t>
            </a:r>
            <a:endParaRPr sz="2720"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1041725" y="2274450"/>
            <a:ext cx="2247600" cy="25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9561" lvl="0" marL="457200" rtl="0" algn="just">
              <a:spcBef>
                <a:spcPts val="0"/>
              </a:spcBef>
              <a:spcAft>
                <a:spcPts val="0"/>
              </a:spcAft>
              <a:buSzPts val="1118"/>
              <a:buFont typeface="Urbanist"/>
              <a:buChar char="●"/>
            </a:pPr>
            <a:r>
              <a:rPr lang="en-GB" sz="1117">
                <a:latin typeface="Urbanist"/>
                <a:ea typeface="Urbanist"/>
                <a:cs typeface="Urbanist"/>
                <a:sym typeface="Urbanist"/>
              </a:rPr>
              <a:t>Database of aircraft parts that includes information on their material composition, age, and condition etc.</a:t>
            </a:r>
            <a:endParaRPr sz="1117">
              <a:latin typeface="Urbanist"/>
              <a:ea typeface="Urbanist"/>
              <a:cs typeface="Urbanist"/>
              <a:sym typeface="Urbanist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Urbanist"/>
              <a:buChar char="●"/>
            </a:pPr>
            <a:r>
              <a:rPr lang="en-GB" sz="1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Manufacturers and airlines to buy/identify components that are nearing the end of their useful life and arrange for their repurposing or recycling</a:t>
            </a:r>
            <a:endParaRPr sz="1117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117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117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740688" y="2274450"/>
            <a:ext cx="2247600" cy="25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Urbanist"/>
              <a:buChar char="●"/>
            </a:pPr>
            <a:r>
              <a:rPr lang="en-GB" sz="1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Recycling facilities identify sources of recycled materials, including both metals and non-metallic materials such as composites and plastics</a:t>
            </a:r>
            <a:endParaRPr sz="11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Urbanist"/>
              <a:buChar char="●"/>
            </a:pPr>
            <a:r>
              <a:rPr lang="en-GB" sz="1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Overview of the recycled and repurposed materials through chart</a:t>
            </a:r>
            <a:endParaRPr sz="11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6439675" y="2274450"/>
            <a:ext cx="2247600" cy="25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Urbanist"/>
              <a:buChar char="●"/>
            </a:pPr>
            <a:r>
              <a:rPr lang="en-GB" sz="1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Environmental impact metrics to show the positive impact of recycling and repurposing</a:t>
            </a:r>
            <a:endParaRPr sz="11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Urbanist"/>
              <a:buChar char="●"/>
            </a:pPr>
            <a:r>
              <a:rPr lang="en-GB" sz="11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Performance metrics to track the success of the circular economy models</a:t>
            </a:r>
            <a:endParaRPr sz="11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4400" y="1477400"/>
            <a:ext cx="640175" cy="6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5425" y="1477400"/>
            <a:ext cx="640175" cy="6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3375" y="1477400"/>
            <a:ext cx="640175" cy="6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6F9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233800" y="467700"/>
            <a:ext cx="42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720">
                <a:latin typeface="Domine"/>
                <a:ea typeface="Domine"/>
                <a:cs typeface="Domine"/>
                <a:sym typeface="Domine"/>
              </a:rPr>
              <a:t>Technical Architecture</a:t>
            </a:r>
            <a:endParaRPr sz="2720">
              <a:latin typeface="Domine"/>
              <a:ea typeface="Domine"/>
              <a:cs typeface="Domine"/>
              <a:sym typeface="Domi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20"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233800" y="1214375"/>
            <a:ext cx="2027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rbanist"/>
              <a:buChar char="●"/>
            </a:pPr>
            <a:r>
              <a:rPr lang="en-GB">
                <a:latin typeface="Urbanist"/>
                <a:ea typeface="Urbanist"/>
                <a:cs typeface="Urbanist"/>
                <a:sym typeface="Urbanist"/>
              </a:rPr>
              <a:t>Front-end</a:t>
            </a:r>
            <a:endParaRPr>
              <a:latin typeface="Urbanist"/>
              <a:ea typeface="Urbanist"/>
              <a:cs typeface="Urbanist"/>
              <a:sym typeface="Urbanis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rbanist"/>
              <a:buChar char="○"/>
            </a:pPr>
            <a:r>
              <a:rPr lang="en-GB">
                <a:latin typeface="Urbanist"/>
                <a:ea typeface="Urbanist"/>
                <a:cs typeface="Urbanist"/>
                <a:sym typeface="Urbanist"/>
              </a:rPr>
              <a:t>HTML</a:t>
            </a:r>
            <a:endParaRPr>
              <a:latin typeface="Urbanist"/>
              <a:ea typeface="Urbanist"/>
              <a:cs typeface="Urbanist"/>
              <a:sym typeface="Urbanis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rbanist"/>
              <a:buChar char="○"/>
            </a:pPr>
            <a:r>
              <a:rPr lang="en-GB">
                <a:latin typeface="Urbanist"/>
                <a:ea typeface="Urbanist"/>
                <a:cs typeface="Urbanist"/>
                <a:sym typeface="Urbanist"/>
              </a:rPr>
              <a:t>CSS</a:t>
            </a:r>
            <a:endParaRPr>
              <a:latin typeface="Urbanist"/>
              <a:ea typeface="Urbanist"/>
              <a:cs typeface="Urbanist"/>
              <a:sym typeface="Urbanis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rbanist"/>
              <a:buChar char="○"/>
            </a:pPr>
            <a:r>
              <a:rPr lang="en-GB">
                <a:latin typeface="Urbanist"/>
                <a:ea typeface="Urbanist"/>
                <a:cs typeface="Urbanist"/>
                <a:sym typeface="Urbanist"/>
              </a:rPr>
              <a:t>JavaScript</a:t>
            </a:r>
            <a:endParaRPr>
              <a:latin typeface="Urbanist"/>
              <a:ea typeface="Urbanist"/>
              <a:cs typeface="Urbanist"/>
              <a:sym typeface="Urbanis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rbanist"/>
              <a:buChar char="○"/>
            </a:pPr>
            <a:r>
              <a:rPr lang="en-GB">
                <a:latin typeface="Urbanist"/>
                <a:ea typeface="Urbanist"/>
                <a:cs typeface="Urbanist"/>
                <a:sym typeface="Urbanist"/>
              </a:rPr>
              <a:t>Bootstrap</a:t>
            </a:r>
            <a:endParaRPr>
              <a:latin typeface="Urbanist"/>
              <a:ea typeface="Urbanist"/>
              <a:cs typeface="Urbanist"/>
              <a:sym typeface="Urbanis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rbanist"/>
              <a:buChar char="●"/>
            </a:pPr>
            <a:r>
              <a:rPr lang="en-GB">
                <a:latin typeface="Urbanist"/>
                <a:ea typeface="Urbanist"/>
                <a:cs typeface="Urbanist"/>
                <a:sym typeface="Urbanist"/>
              </a:rPr>
              <a:t>Framework</a:t>
            </a:r>
            <a:endParaRPr>
              <a:latin typeface="Urbanist"/>
              <a:ea typeface="Urbanist"/>
              <a:cs typeface="Urbanist"/>
              <a:sym typeface="Urbanis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rbanist"/>
              <a:buChar char="○"/>
            </a:pPr>
            <a:r>
              <a:rPr lang="en-GB">
                <a:latin typeface="Urbanist"/>
                <a:ea typeface="Urbanist"/>
                <a:cs typeface="Urbanist"/>
                <a:sym typeface="Urbanist"/>
              </a:rPr>
              <a:t>Django</a:t>
            </a:r>
            <a:endParaRPr>
              <a:latin typeface="Urbanist"/>
              <a:ea typeface="Urbanist"/>
              <a:cs typeface="Urbanist"/>
              <a:sym typeface="Urbanis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rbanist"/>
              <a:buChar char="●"/>
            </a:pPr>
            <a:r>
              <a:rPr lang="en-GB">
                <a:latin typeface="Urbanist"/>
                <a:ea typeface="Urbanist"/>
                <a:cs typeface="Urbanist"/>
                <a:sym typeface="Urbanist"/>
              </a:rPr>
              <a:t>Database</a:t>
            </a:r>
            <a:endParaRPr>
              <a:latin typeface="Urbanist"/>
              <a:ea typeface="Urbanist"/>
              <a:cs typeface="Urbanist"/>
              <a:sym typeface="Urbanis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Urbanist"/>
              <a:buChar char="○"/>
            </a:pPr>
            <a:r>
              <a:rPr lang="en-GB">
                <a:latin typeface="Urbanist"/>
                <a:ea typeface="Urbanist"/>
                <a:cs typeface="Urbanist"/>
                <a:sym typeface="Urbanist"/>
              </a:rPr>
              <a:t>SQLite</a:t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703387"/>
            <a:ext cx="1496700" cy="14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5500" y="1968600"/>
            <a:ext cx="966225" cy="96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0775" y="2034700"/>
            <a:ext cx="695900" cy="6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0700" y="370675"/>
            <a:ext cx="4440175" cy="4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7825" y="1918950"/>
            <a:ext cx="312425" cy="3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88475" y="1918948"/>
            <a:ext cx="312425" cy="3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29125" y="1943775"/>
            <a:ext cx="262775" cy="26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13300" y="2320325"/>
            <a:ext cx="262775" cy="26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64434" y="36964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47075" y="2980225"/>
            <a:ext cx="363075" cy="3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